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9" r:id="rId3"/>
    <p:sldId id="258" r:id="rId4"/>
    <p:sldId id="260" r:id="rId5"/>
    <p:sldId id="257" r:id="rId6"/>
    <p:sldId id="261" r:id="rId7"/>
    <p:sldId id="266" r:id="rId8"/>
    <p:sldId id="267" r:id="rId9"/>
    <p:sldId id="268" r:id="rId10"/>
    <p:sldId id="270" r:id="rId11"/>
    <p:sldId id="271" r:id="rId12"/>
    <p:sldId id="274" r:id="rId13"/>
    <p:sldId id="272" r:id="rId14"/>
    <p:sldId id="273" r:id="rId15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859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441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431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11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877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283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060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534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780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095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82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62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597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602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634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518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056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E2DF5C5-5F7A-483F-B133-CB2A66D3D499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2A8C05C-5722-4ED1-88AE-99F21DF0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067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xn--4-7sb3aeo2d.xn--d1acj3b/wp-content/uploads/2018/11/mediatsi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197" y="0"/>
            <a:ext cx="8659272" cy="649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597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ok7xy59qfw9h.cloudfront.net/57b/f3f12/d398/4434/be0c/e2beac9f11c7/original/2139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308" y="1545246"/>
            <a:ext cx="3740331" cy="452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6767" y="128230"/>
            <a:ext cx="97057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этапы работы службы примирения.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участники согласны на примирительную процедуру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4555" y="2770829"/>
            <a:ext cx="3383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 Получение информации о конфликте. Учителя, очевидцы, родители, «почтовый ящик»  и др.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38152" y="4607056"/>
            <a:ext cx="3383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2. Анализ конфликта и проведение предварительных переговоров с участниками конфликта.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120641" y="2770829"/>
            <a:ext cx="4428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3. Согласие участников конфликта на примирение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225143" y="4607056"/>
            <a:ext cx="44544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4. Проведение примирительной процедуры и заключение мирового соглашения.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6489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20633" y="3828957"/>
            <a:ext cx="47625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административным действиям</a:t>
            </a:r>
            <a:endParaRPr lang="ru-RU" sz="4000" dirty="0"/>
          </a:p>
        </p:txBody>
      </p:sp>
      <p:pic>
        <p:nvPicPr>
          <p:cNvPr id="5124" name="Picture 4" descr="https://cs10.pikabu.ru/post_img/2018/11/15/11/15423096091336529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182" y="1066707"/>
            <a:ext cx="619125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4766" y="135858"/>
            <a:ext cx="1113772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НЕ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согласны на примирительную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процедуру, 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переходим к  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9225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77440" y="319795"/>
            <a:ext cx="937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Что дает участие в примирительной процедуре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2286000" y="1374075"/>
            <a:ext cx="2782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Обидчику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850777" y="1363274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«Жертве»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194559" y="2048189"/>
            <a:ext cx="29652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Возможность увидеть свой поступок со стороны</a:t>
            </a:r>
          </a:p>
          <a:p>
            <a:endParaRPr lang="ru-RU" dirty="0"/>
          </a:p>
          <a:p>
            <a:r>
              <a:rPr lang="ru-RU" dirty="0" smtClean="0"/>
              <a:t>Осознать последствия своего поступка</a:t>
            </a:r>
          </a:p>
          <a:p>
            <a:endParaRPr lang="ru-RU" dirty="0"/>
          </a:p>
          <a:p>
            <a:r>
              <a:rPr lang="ru-RU" dirty="0" smtClean="0"/>
              <a:t>Принести извинения и получить прощение </a:t>
            </a:r>
          </a:p>
          <a:p>
            <a:endParaRPr lang="ru-RU" dirty="0"/>
          </a:p>
          <a:p>
            <a:r>
              <a:rPr lang="ru-RU" dirty="0" smtClean="0"/>
              <a:t>Вернуть уважение к себе</a:t>
            </a:r>
          </a:p>
          <a:p>
            <a:endParaRPr lang="ru-RU" dirty="0"/>
          </a:p>
          <a:p>
            <a:r>
              <a:rPr lang="ru-RU" dirty="0" smtClean="0"/>
              <a:t>Восстановить отношения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720149" y="2178979"/>
            <a:ext cx="36184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Избавиться от негативных эмоций и желания отомстить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Увидеть ситуацию под иным углом зрения </a:t>
            </a:r>
          </a:p>
          <a:p>
            <a:endParaRPr lang="ru-RU" dirty="0"/>
          </a:p>
          <a:p>
            <a:r>
              <a:rPr lang="ru-RU" dirty="0" smtClean="0"/>
              <a:t>Вернуть уважение к себе</a:t>
            </a:r>
          </a:p>
          <a:p>
            <a:endParaRPr lang="ru-RU" dirty="0"/>
          </a:p>
          <a:p>
            <a:r>
              <a:rPr lang="ru-RU" dirty="0" smtClean="0"/>
              <a:t>Восстановить отношения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44137" y="5949339"/>
            <a:ext cx="11521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Учиться самостоятельно искать выходы в сложных жизненных ситуациях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49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ШСП МАОУ-СОШ № 141 </a:t>
            </a:r>
            <a:endParaRPr lang="ru-RU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1557806"/>
            <a:ext cx="1102287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Всегда на связи и готовы помочь в решении конфликтов: </a:t>
            </a:r>
          </a:p>
          <a:p>
            <a:endParaRPr lang="ru-RU" sz="3200" dirty="0"/>
          </a:p>
          <a:p>
            <a:pPr marL="342900" indent="-342900">
              <a:buAutoNum type="arabicPeriod"/>
            </a:pPr>
            <a:r>
              <a:rPr lang="ru-RU" sz="3200" dirty="0" smtClean="0"/>
              <a:t>Руководитель Службы примирения – </a:t>
            </a:r>
            <a:r>
              <a:rPr lang="ru-RU" sz="3200" dirty="0" err="1"/>
              <a:t>Ш</a:t>
            </a:r>
            <a:r>
              <a:rPr lang="ru-RU" sz="3200" smtClean="0"/>
              <a:t>ивцова</a:t>
            </a:r>
            <a:r>
              <a:rPr lang="ru-RU" sz="3200" dirty="0" smtClean="0"/>
              <a:t> </a:t>
            </a:r>
            <a:r>
              <a:rPr lang="ru-RU" sz="3200" dirty="0" smtClean="0"/>
              <a:t>Алена Юрьевна (каб.19)</a:t>
            </a:r>
          </a:p>
          <a:p>
            <a:pPr marL="342900" indent="-342900">
              <a:buAutoNum type="arabicPeriod"/>
            </a:pPr>
            <a:endParaRPr lang="ru-RU" sz="3200" dirty="0"/>
          </a:p>
          <a:p>
            <a:pPr marL="342900" indent="-342900">
              <a:buAutoNum type="arabicPeriod"/>
            </a:pPr>
            <a:r>
              <a:rPr lang="ru-RU" sz="3200" dirty="0" smtClean="0"/>
              <a:t>Куратор Службы примирения – </a:t>
            </a:r>
            <a:r>
              <a:rPr lang="ru-RU" sz="3200" dirty="0" err="1" smtClean="0"/>
              <a:t>Вертячих</a:t>
            </a:r>
            <a:r>
              <a:rPr lang="ru-RU" sz="3200" dirty="0" smtClean="0"/>
              <a:t> Наталья Сергеевна (</a:t>
            </a:r>
            <a:r>
              <a:rPr lang="ru-RU" sz="3200" dirty="0" err="1" smtClean="0"/>
              <a:t>каб</a:t>
            </a:r>
            <a:r>
              <a:rPr lang="ru-RU" sz="3200" dirty="0" smtClean="0"/>
              <a:t>. 31)</a:t>
            </a:r>
          </a:p>
          <a:p>
            <a:pPr marL="342900" indent="-342900">
              <a:buAutoNum type="arabicPeriod"/>
            </a:pPr>
            <a:endParaRPr lang="ru-RU" sz="3200" dirty="0"/>
          </a:p>
          <a:p>
            <a:pPr marL="342900" indent="-342900">
              <a:buAutoNum type="arabicPeriod"/>
            </a:pPr>
            <a:r>
              <a:rPr lang="ru-RU" sz="3200" dirty="0" smtClean="0"/>
              <a:t>Куратор Службы примирения – Кудрина Эльвира Вадимовна (каб.1)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3432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68434" y="2233749"/>
            <a:ext cx="84386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Обращайтесь! </a:t>
            </a:r>
          </a:p>
          <a:p>
            <a:r>
              <a:rPr lang="ru-RU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Всегда рады помочь!</a:t>
            </a:r>
            <a:endParaRPr lang="ru-RU" sz="4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9037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007" y="94474"/>
            <a:ext cx="1141668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Медиа́ция</a:t>
            </a:r>
            <a:r>
              <a:rPr lang="ru-RU" sz="4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— одна из </a:t>
            </a:r>
            <a:r>
              <a:rPr lang="ru-RU" sz="4000" b="0" i="0" dirty="0" smtClean="0">
                <a:effectLst/>
                <a:latin typeface="Arial" panose="020B0604020202020204" pitchFamily="34" charset="0"/>
              </a:rPr>
              <a:t>технологий </a:t>
            </a:r>
            <a:r>
              <a:rPr lang="ru-RU" sz="4000" b="0" i="0" u="none" strike="noStrike" dirty="0" smtClean="0">
                <a:effectLst/>
                <a:latin typeface="Arial" panose="020B0604020202020204" pitchFamily="34" charset="0"/>
              </a:rPr>
              <a:t>альтернативного урегулирования споров</a:t>
            </a:r>
            <a:r>
              <a:rPr lang="ru-RU" sz="4000" dirty="0">
                <a:latin typeface="Arial" panose="020B0604020202020204" pitchFamily="34" charset="0"/>
              </a:rPr>
              <a:t> </a:t>
            </a:r>
            <a:r>
              <a:rPr lang="ru-RU" sz="4000" b="0" i="0" dirty="0" smtClean="0">
                <a:effectLst/>
                <a:latin typeface="Arial" panose="020B0604020202020204" pitchFamily="34" charset="0"/>
              </a:rPr>
              <a:t>с участием третьей </a:t>
            </a:r>
            <a:r>
              <a:rPr lang="ru-RU" sz="4000" b="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нейтральной</a:t>
            </a:r>
            <a:r>
              <a:rPr lang="ru-RU" sz="4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4000" b="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беспристрастной, не заинтересованной</a:t>
            </a:r>
            <a:r>
              <a:rPr lang="ru-RU" sz="40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 данном конфликте стороны — медиатора, который помогает сторонам выработать определённое соглашение по спору, при этом стороны полностью контролируют процесс принятия решения по урегулированию спора и условия его разрешения.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19613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lavg-lyceum17.ucoz.ru/Vospitanie/shsp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611" y="0"/>
            <a:ext cx="10271464" cy="635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883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578" y="318169"/>
            <a:ext cx="1179842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0" i="0" dirty="0" smtClean="0">
                <a:effectLst/>
                <a:latin typeface="Arial" panose="020B0604020202020204" pitchFamily="34" charset="0"/>
              </a:rPr>
              <a:t>Использование </a:t>
            </a:r>
            <a:r>
              <a:rPr lang="ru-RU" sz="4000" b="1" i="0" dirty="0" smtClean="0">
                <a:effectLst/>
                <a:latin typeface="Arial" panose="020B0604020202020204" pitchFamily="34" charset="0"/>
              </a:rPr>
              <a:t>посредников</a:t>
            </a:r>
            <a:r>
              <a:rPr lang="ru-RU" sz="4000" b="0" i="0" dirty="0" smtClean="0">
                <a:effectLst/>
                <a:latin typeface="Arial" panose="020B0604020202020204" pitchFamily="34" charset="0"/>
              </a:rPr>
              <a:t> для разрешения споров отмечается с древних времён, историки отмечают подобные случаи ещё в торговле финикийцев и Вавилоне</a:t>
            </a:r>
            <a:r>
              <a:rPr lang="ru-RU" sz="4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ru-RU" sz="4000" b="0" i="0" dirty="0" smtClean="0">
                <a:effectLst/>
                <a:latin typeface="Arial" panose="020B0604020202020204" pitchFamily="34" charset="0"/>
              </a:rPr>
              <a:t> В </a:t>
            </a:r>
            <a:r>
              <a:rPr lang="ru-RU" sz="4000" b="0" i="0" u="none" strike="noStrike" dirty="0" smtClean="0">
                <a:effectLst/>
                <a:latin typeface="Arial" panose="020B0604020202020204" pitchFamily="34" charset="0"/>
              </a:rPr>
              <a:t>Древней Греции </a:t>
            </a:r>
            <a:r>
              <a:rPr lang="ru-RU" sz="4000" b="0" i="0" dirty="0" smtClean="0">
                <a:effectLst/>
                <a:latin typeface="Arial" panose="020B0604020202020204" pitchFamily="34" charset="0"/>
              </a:rPr>
              <a:t>существовала практика использования посредников (</a:t>
            </a:r>
            <a:r>
              <a:rPr lang="ru-RU" sz="4000" b="0" i="0" dirty="0" err="1" smtClean="0">
                <a:effectLst/>
                <a:latin typeface="Arial" panose="020B0604020202020204" pitchFamily="34" charset="0"/>
              </a:rPr>
              <a:t>proxenetas</a:t>
            </a:r>
            <a:r>
              <a:rPr lang="ru-RU" sz="4000" b="0" i="0" dirty="0" smtClean="0">
                <a:effectLst/>
                <a:latin typeface="Arial" panose="020B0604020202020204" pitchFamily="34" charset="0"/>
              </a:rPr>
              <a:t>), </a:t>
            </a:r>
            <a:r>
              <a:rPr lang="ru-RU" sz="4000" b="0" i="0" u="none" strike="noStrike" dirty="0" smtClean="0">
                <a:effectLst/>
                <a:latin typeface="Arial" panose="020B0604020202020204" pitchFamily="34" charset="0"/>
              </a:rPr>
              <a:t>римское право</a:t>
            </a:r>
            <a:r>
              <a:rPr lang="ru-RU" sz="4000" b="0" i="0" dirty="0" smtClean="0">
                <a:effectLst/>
                <a:latin typeface="Arial" panose="020B0604020202020204" pitchFamily="34" charset="0"/>
              </a:rPr>
              <a:t>, начиная с кодекса </a:t>
            </a:r>
            <a:r>
              <a:rPr lang="ru-RU" sz="4000" b="0" i="0" u="none" strike="noStrike" dirty="0" smtClean="0">
                <a:effectLst/>
                <a:latin typeface="Arial" panose="020B0604020202020204" pitchFamily="34" charset="0"/>
              </a:rPr>
              <a:t>Юстиниана</a:t>
            </a:r>
            <a:r>
              <a:rPr lang="ru-RU" sz="4000" b="0" i="0" dirty="0" smtClean="0">
                <a:effectLst/>
                <a:latin typeface="Arial" panose="020B0604020202020204" pitchFamily="34" charset="0"/>
              </a:rPr>
              <a:t> (530—533 н. э.), признавало посредничество. Таким образом медиатор это не кто иной, как посредник сторон, находящихся в спорной ситуации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682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mtvtm.ru/wp-content/uploads/2019/02/struktura-mediaci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830" y="0"/>
            <a:ext cx="10491170" cy="667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53052" y="1724297"/>
            <a:ext cx="16851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(Куратор службы примирения)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5433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9393" y="281074"/>
            <a:ext cx="1149658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Восстановительная медиация </a:t>
            </a:r>
            <a:r>
              <a:rPr lang="ru-RU" sz="36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направлена на создание условий для диалога, в процессе которого ответственность за принятые решения лежит на сторонах-участниках конфликта, и в результате которого происходит заглаживание вреда и восстановление отношений. Таким образом, основная задача медиатора — </a:t>
            </a:r>
            <a:r>
              <a:rPr lang="ru-RU" sz="3600" b="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не помирить стороны</a:t>
            </a:r>
            <a:r>
              <a:rPr lang="ru-RU" sz="36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а создать такие условия для сторон и их диалога, в которых </a:t>
            </a:r>
            <a:r>
              <a:rPr lang="ru-RU" sz="3600" b="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они смогут сами прийти к важному восстановительному эффекту примирения </a:t>
            </a:r>
            <a:r>
              <a:rPr lang="ru-RU" sz="36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и заключению договора.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88438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81497" y="744583"/>
            <a:ext cx="8098972" cy="112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658983" y="421417"/>
            <a:ext cx="3840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Добровольность.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8934994" y="1724297"/>
            <a:ext cx="27170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Согласие </a:t>
            </a:r>
            <a:r>
              <a:rPr lang="ru-RU" sz="4000" dirty="0"/>
              <a:t>сторон на участие в примирительной процедуре.</a:t>
            </a:r>
          </a:p>
        </p:txBody>
      </p:sp>
      <p:pic>
        <p:nvPicPr>
          <p:cNvPr id="1028" name="Picture 4" descr="https://8pecks.com/wp-content/uploads/2010/06/youaretheo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679" y="1724297"/>
            <a:ext cx="5722711" cy="429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95406" y="326571"/>
            <a:ext cx="63485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Принципы работы службы примирения</a:t>
            </a:r>
            <a:endParaRPr lang="ru-RU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566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runc.tstu.ru/img/price/zg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878" y="1861458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36469" y="326571"/>
            <a:ext cx="9823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Конфиденциальность.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6609806" y="1861458"/>
            <a:ext cx="423236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Все участники примирительной процедуры, включая ведущего, гарантируют Неразглашение сведений, полученных во время процедуры.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695406" y="326571"/>
            <a:ext cx="63485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Принципы работы службы примирения</a:t>
            </a:r>
            <a:endParaRPr lang="ru-RU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053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joannaleefer.com/wp-content/uploads/2016/02/Medi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363" y="1714758"/>
            <a:ext cx="5801088" cy="4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20241" y="326571"/>
            <a:ext cx="8334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Нейтральность.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367451" y="2076995"/>
            <a:ext cx="467650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Куратор службы примирения </a:t>
            </a:r>
          </a:p>
          <a:p>
            <a:r>
              <a:rPr lang="ru-RU" sz="4000" dirty="0" smtClean="0"/>
              <a:t>НЕ принимает и </a:t>
            </a:r>
          </a:p>
          <a:p>
            <a:r>
              <a:rPr lang="ru-RU" sz="4000" dirty="0" smtClean="0"/>
              <a:t>НЕ поддерживает ни одну из сторон. </a:t>
            </a:r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5695406" y="326571"/>
            <a:ext cx="63485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Принципы работы службы примирения</a:t>
            </a:r>
            <a:endParaRPr lang="ru-RU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8321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150</TotalTime>
  <Words>304</Words>
  <Application>Microsoft Office PowerPoint</Application>
  <PresentationFormat>Широкоэкранный</PresentationFormat>
  <Paragraphs>55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Arial Black</vt:lpstr>
      <vt:lpstr>Corbel</vt:lpstr>
      <vt:lpstr>Параллакс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ШСП МАОУ-СОШ № 141 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Шивцов</dc:creator>
  <cp:lastModifiedBy>User</cp:lastModifiedBy>
  <cp:revision>20</cp:revision>
  <cp:lastPrinted>2019-08-27T09:48:15Z</cp:lastPrinted>
  <dcterms:created xsi:type="dcterms:W3CDTF">2019-08-13T06:38:16Z</dcterms:created>
  <dcterms:modified xsi:type="dcterms:W3CDTF">2020-05-29T07:56:45Z</dcterms:modified>
</cp:coreProperties>
</file>