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8" r:id="rId4"/>
    <p:sldId id="260" r:id="rId5"/>
    <p:sldId id="257" r:id="rId6"/>
    <p:sldId id="261" r:id="rId7"/>
    <p:sldId id="266" r:id="rId8"/>
    <p:sldId id="267" r:id="rId9"/>
    <p:sldId id="268" r:id="rId10"/>
    <p:sldId id="270" r:id="rId11"/>
    <p:sldId id="271" r:id="rId12"/>
    <p:sldId id="274" r:id="rId13"/>
    <p:sldId id="272" r:id="rId14"/>
    <p:sldId id="273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4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3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1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8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6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3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8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8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0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3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1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5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2DF5C5-5F7A-483F-B133-CB2A66D3D49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A8C05C-5722-4ED1-88AE-99F21DF06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4-7sb3aeo2d.xn--d1acj3b/wp-content/uploads/2018/11/mediat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97" y="0"/>
            <a:ext cx="8659272" cy="64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9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k7xy59qfw9h.cloudfront.net/57b/f3f12/d398/4434/be0c/e2beac9f11c7/original/213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08" y="1545246"/>
            <a:ext cx="3740331" cy="45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6767" y="128230"/>
            <a:ext cx="9705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работы службы примирения.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участники согласны на примирительную процедуру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555" y="2770829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Получение информации о конфликте. Учителя, очевидцы, родители, «почтовый ящик»  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38152" y="4607056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Анализ конфликта и проведение предварительных переговоров с участниками конфликта.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20641" y="2770829"/>
            <a:ext cx="44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Согласие участников конфликта на примирение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4607056"/>
            <a:ext cx="445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Проведение примирительной процедуры и заключение мирового соглашения.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8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633" y="3828957"/>
            <a:ext cx="4762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административным действиям</a:t>
            </a:r>
            <a:endParaRPr lang="ru-RU" sz="4000" dirty="0"/>
          </a:p>
        </p:txBody>
      </p:sp>
      <p:pic>
        <p:nvPicPr>
          <p:cNvPr id="5124" name="Picture 4" descr="https://cs10.pikabu.ru/post_img/2018/11/15/11/1542309609133652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82" y="1066707"/>
            <a:ext cx="61912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766" y="135858"/>
            <a:ext cx="111377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НЕ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согласны на примирительную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процедуру,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к 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22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31979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дает участие в примирительной процедуре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374075"/>
            <a:ext cx="278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Обидчику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50777" y="136327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«Жертве»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94559" y="2048189"/>
            <a:ext cx="29652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увидеть свой поступок со стороны</a:t>
            </a:r>
          </a:p>
          <a:p>
            <a:endParaRPr lang="ru-RU" dirty="0"/>
          </a:p>
          <a:p>
            <a:r>
              <a:rPr lang="ru-RU" dirty="0" smtClean="0"/>
              <a:t>Осознать последствия своего поступка</a:t>
            </a:r>
          </a:p>
          <a:p>
            <a:endParaRPr lang="ru-RU" dirty="0"/>
          </a:p>
          <a:p>
            <a:r>
              <a:rPr lang="ru-RU" dirty="0" smtClean="0"/>
              <a:t>Принести извинения и получить прощение </a:t>
            </a:r>
          </a:p>
          <a:p>
            <a:endParaRPr lang="ru-RU" dirty="0"/>
          </a:p>
          <a:p>
            <a:r>
              <a:rPr lang="ru-RU" dirty="0" smtClean="0"/>
              <a:t>Вернуть уважение к себе</a:t>
            </a:r>
          </a:p>
          <a:p>
            <a:endParaRPr lang="ru-RU" dirty="0"/>
          </a:p>
          <a:p>
            <a:r>
              <a:rPr lang="ru-RU" dirty="0" smtClean="0"/>
              <a:t>Восстановить отношения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20149" y="2178979"/>
            <a:ext cx="3618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Избавиться от негативных эмоций и желания отомстить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Увидеть ситуацию под иным углом зрения </a:t>
            </a:r>
          </a:p>
          <a:p>
            <a:endParaRPr lang="ru-RU" dirty="0"/>
          </a:p>
          <a:p>
            <a:r>
              <a:rPr lang="ru-RU" dirty="0" smtClean="0"/>
              <a:t>Вернуть уважение к себе</a:t>
            </a:r>
          </a:p>
          <a:p>
            <a:endParaRPr lang="ru-RU" dirty="0"/>
          </a:p>
          <a:p>
            <a:r>
              <a:rPr lang="ru-RU" dirty="0" smtClean="0"/>
              <a:t>Восстановить отношения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4137" y="5949339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Учиться самостоятельно искать выходы в сложных жизненных ситуациях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ШСП МАОУ-СОШ № 141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57806"/>
            <a:ext cx="11022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Всегда на связи и готовы помочь в решении конфликтов: </a:t>
            </a:r>
          </a:p>
          <a:p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 smtClean="0"/>
              <a:t>Руководитель Службы примирения – </a:t>
            </a:r>
            <a:r>
              <a:rPr lang="ru-RU" sz="3200" dirty="0" err="1"/>
              <a:t>Ш</a:t>
            </a:r>
            <a:r>
              <a:rPr lang="ru-RU" sz="3200" smtClean="0"/>
              <a:t>ивцова</a:t>
            </a:r>
            <a:r>
              <a:rPr lang="ru-RU" sz="3200" dirty="0" smtClean="0"/>
              <a:t> </a:t>
            </a:r>
            <a:r>
              <a:rPr lang="ru-RU" sz="3200" dirty="0" smtClean="0"/>
              <a:t>Алена Юрьевна (каб.19)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 smtClean="0"/>
              <a:t>Куратор Службы примирения – </a:t>
            </a:r>
            <a:r>
              <a:rPr lang="ru-RU" sz="3200" dirty="0" err="1" smtClean="0"/>
              <a:t>Вертячих</a:t>
            </a:r>
            <a:r>
              <a:rPr lang="ru-RU" sz="3200" dirty="0" smtClean="0"/>
              <a:t> Наталья Сергеевна (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31)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 smtClean="0"/>
              <a:t>Куратор Службы примирения – Кудрина Эльвира Вадимовна (каб.1)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4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434" y="2233749"/>
            <a:ext cx="843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Обращайтесь! 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рады помочь!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03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07" y="94474"/>
            <a:ext cx="114166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Медиа́ция</a:t>
            </a:r>
            <a:r>
              <a:rPr lang="ru-RU" sz="4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— одна из 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технологий </a:t>
            </a:r>
            <a:r>
              <a:rPr lang="ru-RU" sz="4000" b="0" i="0" u="none" strike="noStrike" dirty="0" smtClean="0">
                <a:effectLst/>
                <a:latin typeface="Arial" panose="020B0604020202020204" pitchFamily="34" charset="0"/>
              </a:rPr>
              <a:t>альтернативного урегулирования споров</a:t>
            </a:r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с участием третьей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нейтральной</a:t>
            </a:r>
            <a:r>
              <a:rPr lang="ru-RU" sz="4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беспристрастной, не заинтересованной</a:t>
            </a:r>
            <a:r>
              <a:rPr lang="ru-RU" sz="4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данном конфликте стороны — медиатора, который помогает сторонам выработать определённое соглашение по спору, при этом стороны полностью контролируют процесс принятия решения по урегулированию спора и условия его разрешения.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961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lavg-lyceum17.ucoz.ru/Vospitanie/shsp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11" y="0"/>
            <a:ext cx="10271464" cy="63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8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78" y="318169"/>
            <a:ext cx="117984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effectLst/>
                <a:latin typeface="Arial" panose="020B0604020202020204" pitchFamily="34" charset="0"/>
              </a:rPr>
              <a:t>Использование </a:t>
            </a:r>
            <a:r>
              <a:rPr lang="ru-RU" sz="4000" b="1" i="0" dirty="0" smtClean="0">
                <a:effectLst/>
                <a:latin typeface="Arial" panose="020B0604020202020204" pitchFamily="34" charset="0"/>
              </a:rPr>
              <a:t>посредников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 для разрешения споров отмечается с древних времён, историки отмечают подобные случаи ещё в торговле финикийцев и Вавилоне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 В </a:t>
            </a:r>
            <a:r>
              <a:rPr lang="ru-RU" sz="4000" b="0" i="0" u="none" strike="noStrike" dirty="0" smtClean="0">
                <a:effectLst/>
                <a:latin typeface="Arial" panose="020B0604020202020204" pitchFamily="34" charset="0"/>
              </a:rPr>
              <a:t>Древней Греции 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существовала практика использования посредников (</a:t>
            </a:r>
            <a:r>
              <a:rPr lang="ru-RU" sz="4000" b="0" i="0" dirty="0" err="1" smtClean="0">
                <a:effectLst/>
                <a:latin typeface="Arial" panose="020B0604020202020204" pitchFamily="34" charset="0"/>
              </a:rPr>
              <a:t>proxenetas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), </a:t>
            </a:r>
            <a:r>
              <a:rPr lang="ru-RU" sz="4000" b="0" i="0" u="none" strike="noStrike" dirty="0" smtClean="0">
                <a:effectLst/>
                <a:latin typeface="Arial" panose="020B0604020202020204" pitchFamily="34" charset="0"/>
              </a:rPr>
              <a:t>римское право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, начиная с кодекса </a:t>
            </a:r>
            <a:r>
              <a:rPr lang="ru-RU" sz="4000" b="0" i="0" u="none" strike="noStrike" dirty="0" smtClean="0">
                <a:effectLst/>
                <a:latin typeface="Arial" panose="020B0604020202020204" pitchFamily="34" charset="0"/>
              </a:rPr>
              <a:t>Юстиниана</a:t>
            </a:r>
            <a:r>
              <a:rPr lang="ru-RU" sz="4000" b="0" i="0" dirty="0" smtClean="0">
                <a:effectLst/>
                <a:latin typeface="Arial" panose="020B0604020202020204" pitchFamily="34" charset="0"/>
              </a:rPr>
              <a:t> (530—533 н. э.), признавало посредничество. Таким образом медиатор это не кто иной, как посредник сторон, находящихся в спорной ситуации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tvtm.ru/wp-content/uploads/2019/02/struktura-media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30" y="0"/>
            <a:ext cx="10491170" cy="66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3052" y="1724297"/>
            <a:ext cx="1685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(Куратор службы примирения)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3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93" y="281074"/>
            <a:ext cx="114965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Восстановительная медиация </a:t>
            </a:r>
            <a:r>
              <a:rPr lang="ru-RU" sz="3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направлена на создание условий для диалога, в процессе которого ответственность за принятые решения лежит на сторонах-участниках конфликта, и в результате которого происходит заглаживание вреда и восстановление отношений. Таким образом, основная задача медиатора — </a:t>
            </a:r>
            <a:r>
              <a:rPr lang="ru-RU" sz="3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 помирить стороны</a:t>
            </a:r>
            <a:r>
              <a:rPr lang="ru-RU" sz="3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а создать такие условия для сторон и их диалога, в которых </a:t>
            </a:r>
            <a:r>
              <a:rPr lang="ru-RU" sz="3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они смогут сами прийти к важному восстановительному эффекту примирения </a:t>
            </a:r>
            <a:r>
              <a:rPr lang="ru-RU" sz="3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 заключению договора.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843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497" y="744583"/>
            <a:ext cx="8098972" cy="112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58983" y="421417"/>
            <a:ext cx="38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Добровольность.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934994" y="1724297"/>
            <a:ext cx="2717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Согласие </a:t>
            </a:r>
            <a:r>
              <a:rPr lang="ru-RU" sz="4000" dirty="0"/>
              <a:t>сторон на участие в примирительной процедуре.</a:t>
            </a:r>
          </a:p>
        </p:txBody>
      </p:sp>
      <p:pic>
        <p:nvPicPr>
          <p:cNvPr id="1028" name="Picture 4" descr="https://8pecks.com/wp-content/uploads/2010/06/youarethe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1724297"/>
            <a:ext cx="5722711" cy="42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5406" y="326571"/>
            <a:ext cx="634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Принципы работы службы примирения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nc.tstu.ru/img/price/z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8" y="186145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6469" y="326571"/>
            <a:ext cx="98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Конфиденциальность.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09806" y="1861458"/>
            <a:ext cx="4232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 участники примирительной процедуры, включая ведущего, гарантируют Неразглашение сведений, полученных во время процедуры.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95406" y="326571"/>
            <a:ext cx="634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Принципы работы службы примирения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5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annaleefer.com/wp-content/uploads/2016/02/Med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3" y="1714758"/>
            <a:ext cx="5801088" cy="43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241" y="326571"/>
            <a:ext cx="833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Нейтральность.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67451" y="2076995"/>
            <a:ext cx="46765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Куратор службы примирения </a:t>
            </a:r>
          </a:p>
          <a:p>
            <a:r>
              <a:rPr lang="ru-RU" sz="4000" dirty="0" smtClean="0"/>
              <a:t>НЕ принимает и </a:t>
            </a:r>
          </a:p>
          <a:p>
            <a:r>
              <a:rPr lang="ru-RU" sz="4000" dirty="0" smtClean="0"/>
              <a:t>НЕ поддерживает ни одну из сторон.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95406" y="326571"/>
            <a:ext cx="634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Принципы работы службы примирения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32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150</TotalTime>
  <Words>304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ШСП МАОУ-СОШ № 141 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Шивцов</dc:creator>
  <cp:lastModifiedBy>User</cp:lastModifiedBy>
  <cp:revision>20</cp:revision>
  <cp:lastPrinted>2019-08-27T09:48:15Z</cp:lastPrinted>
  <dcterms:created xsi:type="dcterms:W3CDTF">2019-08-13T06:38:16Z</dcterms:created>
  <dcterms:modified xsi:type="dcterms:W3CDTF">2020-05-29T07:56:45Z</dcterms:modified>
</cp:coreProperties>
</file>